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8" r:id="rId2"/>
    <p:sldId id="287" r:id="rId3"/>
    <p:sldId id="288" r:id="rId4"/>
    <p:sldId id="278" r:id="rId5"/>
    <p:sldId id="292" r:id="rId6"/>
    <p:sldId id="289" r:id="rId7"/>
    <p:sldId id="291" r:id="rId8"/>
    <p:sldId id="293" r:id="rId9"/>
    <p:sldId id="298" r:id="rId10"/>
    <p:sldId id="295" r:id="rId11"/>
    <p:sldId id="283" r:id="rId12"/>
    <p:sldId id="294" r:id="rId13"/>
    <p:sldId id="302" r:id="rId14"/>
    <p:sldId id="296" r:id="rId15"/>
    <p:sldId id="301" r:id="rId16"/>
    <p:sldId id="282" r:id="rId17"/>
    <p:sldId id="297" r:id="rId18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64D82"/>
    <a:srgbClr val="000000"/>
    <a:srgbClr val="6A97D4"/>
    <a:srgbClr val="008600"/>
    <a:srgbClr val="FACA00"/>
    <a:srgbClr val="4D83CB"/>
    <a:srgbClr val="8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1" autoAdjust="0"/>
    <p:restoredTop sz="91741" autoAdjust="0"/>
  </p:normalViewPr>
  <p:slideViewPr>
    <p:cSldViewPr snapToGrid="0">
      <p:cViewPr varScale="1">
        <p:scale>
          <a:sx n="65" d="100"/>
          <a:sy n="65" d="100"/>
        </p:scale>
        <p:origin x="732" y="60"/>
      </p:cViewPr>
      <p:guideLst>
        <p:guide orient="horz" pos="2136"/>
        <p:guide pos="3840"/>
      </p:guideLst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310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15B0256-CF37-46FB-A5FC-927565235B3C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1F9095D-5780-492F-B0EC-CA5B9F649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171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9095D-5780-492F-B0EC-CA5B9F6498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565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9095D-5780-492F-B0EC-CA5B9F6498B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787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9095D-5780-492F-B0EC-CA5B9F6498B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07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9095D-5780-492F-B0EC-CA5B9F6498B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4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9095D-5780-492F-B0EC-CA5B9F6498B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735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9095D-5780-492F-B0EC-CA5B9F6498B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5232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9095D-5780-492F-B0EC-CA5B9F6498B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7539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9095D-5780-492F-B0EC-CA5B9F6498B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39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Chaos: infinitesimal (extremely small) difference in initial conditions lead to large differences in state in small amount of time</a:t>
            </a:r>
          </a:p>
          <a:p>
            <a:pPr lvl="1"/>
            <a:r>
              <a:rPr lang="en-US" dirty="0" smtClean="0"/>
              <a:t>Errors grow exponentially in time</a:t>
            </a:r>
          </a:p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9095D-5780-492F-B0EC-CA5B9F6498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131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9095D-5780-492F-B0EC-CA5B9F6498B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474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9095D-5780-492F-B0EC-CA5B9F6498B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814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9095D-5780-492F-B0EC-CA5B9F6498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051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9095D-5780-492F-B0EC-CA5B9F6498B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56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9095D-5780-492F-B0EC-CA5B9F6498B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411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9095D-5780-492F-B0EC-CA5B9F6498B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679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9095D-5780-492F-B0EC-CA5B9F6498B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001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2" indent="0" algn="ctr">
              <a:buNone/>
              <a:defRPr sz="2000"/>
            </a:lvl2pPr>
            <a:lvl3pPr marL="914384" indent="0" algn="ctr">
              <a:buNone/>
              <a:defRPr sz="1800"/>
            </a:lvl3pPr>
            <a:lvl4pPr marL="1371576" indent="0" algn="ctr">
              <a:buNone/>
              <a:defRPr sz="1600"/>
            </a:lvl4pPr>
            <a:lvl5pPr marL="1828768" indent="0" algn="ctr">
              <a:buNone/>
              <a:defRPr sz="1600"/>
            </a:lvl5pPr>
            <a:lvl6pPr marL="2285960" indent="0" algn="ctr">
              <a:buNone/>
              <a:defRPr sz="1600"/>
            </a:lvl6pPr>
            <a:lvl7pPr marL="2743152" indent="0" algn="ctr">
              <a:buNone/>
              <a:defRPr sz="1600"/>
            </a:lvl7pPr>
            <a:lvl8pPr marL="3200344" indent="0" algn="ctr">
              <a:buNone/>
              <a:defRPr sz="1600"/>
            </a:lvl8pPr>
            <a:lvl9pPr marL="3657536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42FE1-E2B5-4DA4-9A90-9A23B297A863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E052-7096-4FAC-B7D6-90AC88CAE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153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42FE1-E2B5-4DA4-9A90-9A23B297A863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E052-7096-4FAC-B7D6-90AC88CAE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644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1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1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42FE1-E2B5-4DA4-9A90-9A23B297A863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E052-7096-4FAC-B7D6-90AC88CAE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89697"/>
            <a:ext cx="11430000" cy="685800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88023"/>
            <a:ext cx="11430000" cy="5420829"/>
          </a:xfrm>
        </p:spPr>
        <p:txBody>
          <a:bodyPr/>
          <a:lstStyle>
            <a:lvl1pPr marL="228596" indent="-228596">
              <a:buClr>
                <a:srgbClr val="264D82"/>
              </a:buClr>
              <a:buFont typeface="Wingdings" panose="05000000000000000000" pitchFamily="2" charset="2"/>
              <a:buChar char="§"/>
              <a:defRPr/>
            </a:lvl1pPr>
            <a:lvl2pPr marL="685788" indent="-228596">
              <a:buClrTx/>
              <a:buFont typeface="Garamond" panose="02020404030301010803" pitchFamily="18" charset="0"/>
              <a:buChar char="–"/>
              <a:defRPr/>
            </a:lvl2pPr>
            <a:lvl3pPr marL="1142980" indent="-228596">
              <a:buClr>
                <a:srgbClr val="264D82"/>
              </a:buClr>
              <a:buFont typeface="Wingdings" panose="05000000000000000000" pitchFamily="2" charset="2"/>
              <a:buChar char="§"/>
              <a:defRPr/>
            </a:lvl3pPr>
            <a:lvl4pPr marL="1600172" indent="-228596">
              <a:buClr>
                <a:srgbClr val="264D82"/>
              </a:buClr>
              <a:buFont typeface="Wingdings" panose="05000000000000000000" pitchFamily="2" charset="2"/>
              <a:buChar char="§"/>
              <a:defRPr/>
            </a:lvl4pPr>
            <a:lvl5pPr marL="2057364" indent="-228596">
              <a:buClr>
                <a:srgbClr val="264D82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42FE1-E2B5-4DA4-9A90-9A23B297A863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E052-7096-4FAC-B7D6-90AC88CAE27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81000" y="937622"/>
            <a:ext cx="11430000" cy="0"/>
          </a:xfrm>
          <a:prstGeom prst="line">
            <a:avLst/>
          </a:prstGeom>
          <a:ln w="25400">
            <a:solidFill>
              <a:srgbClr val="264D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381000" y="6428232"/>
            <a:ext cx="11430000" cy="0"/>
          </a:xfrm>
          <a:prstGeom prst="line">
            <a:avLst/>
          </a:prstGeom>
          <a:ln w="25400">
            <a:solidFill>
              <a:srgbClr val="264D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1098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457200"/>
            <a:ext cx="10515600" cy="2852737"/>
          </a:xfrm>
        </p:spPr>
        <p:txBody>
          <a:bodyPr anchor="b">
            <a:normAutofit/>
          </a:bodyPr>
          <a:lstStyle>
            <a:lvl1pPr>
              <a:defRPr sz="44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42329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000000"/>
                </a:solidFill>
              </a:defRPr>
            </a:lvl1pPr>
            <a:lvl2pPr marL="45719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8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7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4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3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42FE1-E2B5-4DA4-9A90-9A23B297A863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E052-7096-4FAC-B7D6-90AC88CAE27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38200" y="3366615"/>
            <a:ext cx="7315200" cy="0"/>
          </a:xfrm>
          <a:prstGeom prst="line">
            <a:avLst/>
          </a:prstGeom>
          <a:ln w="38100">
            <a:solidFill>
              <a:srgbClr val="264D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537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42FE1-E2B5-4DA4-9A90-9A23B297A863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E052-7096-4FAC-B7D6-90AC88CAE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0282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2" indent="0">
              <a:buNone/>
              <a:defRPr sz="2000" b="1"/>
            </a:lvl2pPr>
            <a:lvl3pPr marL="914384" indent="0">
              <a:buNone/>
              <a:defRPr sz="1800" b="1"/>
            </a:lvl3pPr>
            <a:lvl4pPr marL="1371576" indent="0">
              <a:buNone/>
              <a:defRPr sz="1600" b="1"/>
            </a:lvl4pPr>
            <a:lvl5pPr marL="1828768" indent="0">
              <a:buNone/>
              <a:defRPr sz="1600" b="1"/>
            </a:lvl5pPr>
            <a:lvl6pPr marL="2285960" indent="0">
              <a:buNone/>
              <a:defRPr sz="1600" b="1"/>
            </a:lvl6pPr>
            <a:lvl7pPr marL="2743152" indent="0">
              <a:buNone/>
              <a:defRPr sz="1600" b="1"/>
            </a:lvl7pPr>
            <a:lvl8pPr marL="3200344" indent="0">
              <a:buNone/>
              <a:defRPr sz="1600" b="1"/>
            </a:lvl8pPr>
            <a:lvl9pPr marL="365753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2" indent="0">
              <a:buNone/>
              <a:defRPr sz="2000" b="1"/>
            </a:lvl2pPr>
            <a:lvl3pPr marL="914384" indent="0">
              <a:buNone/>
              <a:defRPr sz="1800" b="1"/>
            </a:lvl3pPr>
            <a:lvl4pPr marL="1371576" indent="0">
              <a:buNone/>
              <a:defRPr sz="1600" b="1"/>
            </a:lvl4pPr>
            <a:lvl5pPr marL="1828768" indent="0">
              <a:buNone/>
              <a:defRPr sz="1600" b="1"/>
            </a:lvl5pPr>
            <a:lvl6pPr marL="2285960" indent="0">
              <a:buNone/>
              <a:defRPr sz="1600" b="1"/>
            </a:lvl6pPr>
            <a:lvl7pPr marL="2743152" indent="0">
              <a:buNone/>
              <a:defRPr sz="1600" b="1"/>
            </a:lvl7pPr>
            <a:lvl8pPr marL="3200344" indent="0">
              <a:buNone/>
              <a:defRPr sz="1600" b="1"/>
            </a:lvl8pPr>
            <a:lvl9pPr marL="365753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42FE1-E2B5-4DA4-9A90-9A23B297A863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E052-7096-4FAC-B7D6-90AC88CAE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139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42FE1-E2B5-4DA4-9A90-9A23B297A863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E052-7096-4FAC-B7D6-90AC88CAE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54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42FE1-E2B5-4DA4-9A90-9A23B297A863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E052-7096-4FAC-B7D6-90AC88CAE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860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2" indent="0">
              <a:buNone/>
              <a:defRPr sz="1400"/>
            </a:lvl2pPr>
            <a:lvl3pPr marL="914384" indent="0">
              <a:buNone/>
              <a:defRPr sz="1200"/>
            </a:lvl3pPr>
            <a:lvl4pPr marL="1371576" indent="0">
              <a:buNone/>
              <a:defRPr sz="1000"/>
            </a:lvl4pPr>
            <a:lvl5pPr marL="1828768" indent="0">
              <a:buNone/>
              <a:defRPr sz="1000"/>
            </a:lvl5pPr>
            <a:lvl6pPr marL="2285960" indent="0">
              <a:buNone/>
              <a:defRPr sz="1000"/>
            </a:lvl6pPr>
            <a:lvl7pPr marL="2743152" indent="0">
              <a:buNone/>
              <a:defRPr sz="1000"/>
            </a:lvl7pPr>
            <a:lvl8pPr marL="3200344" indent="0">
              <a:buNone/>
              <a:defRPr sz="1000"/>
            </a:lvl8pPr>
            <a:lvl9pPr marL="3657536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42FE1-E2B5-4DA4-9A90-9A23B297A863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E052-7096-4FAC-B7D6-90AC88CAE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46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2" indent="0">
              <a:buNone/>
              <a:defRPr sz="2800"/>
            </a:lvl2pPr>
            <a:lvl3pPr marL="914384" indent="0">
              <a:buNone/>
              <a:defRPr sz="2400"/>
            </a:lvl3pPr>
            <a:lvl4pPr marL="1371576" indent="0">
              <a:buNone/>
              <a:defRPr sz="2000"/>
            </a:lvl4pPr>
            <a:lvl5pPr marL="1828768" indent="0">
              <a:buNone/>
              <a:defRPr sz="2000"/>
            </a:lvl5pPr>
            <a:lvl6pPr marL="2285960" indent="0">
              <a:buNone/>
              <a:defRPr sz="2000"/>
            </a:lvl6pPr>
            <a:lvl7pPr marL="2743152" indent="0">
              <a:buNone/>
              <a:defRPr sz="2000"/>
            </a:lvl7pPr>
            <a:lvl8pPr marL="3200344" indent="0">
              <a:buNone/>
              <a:defRPr sz="2000"/>
            </a:lvl8pPr>
            <a:lvl9pPr marL="3657536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2" indent="0">
              <a:buNone/>
              <a:defRPr sz="1400"/>
            </a:lvl2pPr>
            <a:lvl3pPr marL="914384" indent="0">
              <a:buNone/>
              <a:defRPr sz="1200"/>
            </a:lvl3pPr>
            <a:lvl4pPr marL="1371576" indent="0">
              <a:buNone/>
              <a:defRPr sz="1000"/>
            </a:lvl4pPr>
            <a:lvl5pPr marL="1828768" indent="0">
              <a:buNone/>
              <a:defRPr sz="1000"/>
            </a:lvl5pPr>
            <a:lvl6pPr marL="2285960" indent="0">
              <a:buNone/>
              <a:defRPr sz="1000"/>
            </a:lvl6pPr>
            <a:lvl7pPr marL="2743152" indent="0">
              <a:buNone/>
              <a:defRPr sz="1000"/>
            </a:lvl7pPr>
            <a:lvl8pPr marL="3200344" indent="0">
              <a:buNone/>
              <a:defRPr sz="1000"/>
            </a:lvl8pPr>
            <a:lvl9pPr marL="3657536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42FE1-E2B5-4DA4-9A90-9A23B297A863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E052-7096-4FAC-B7D6-90AC88CAE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241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42FE1-E2B5-4DA4-9A90-9A23B297A863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EAE052-7096-4FAC-B7D6-90AC88CAE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196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38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6" indent="-228596" algn="l" defTabSz="91438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8" indent="-228596" algn="l" defTabSz="91438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0" indent="-228596" algn="l" defTabSz="91438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72" indent="-228596" algn="l" defTabSz="91438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64" indent="-228596" algn="l" defTabSz="91438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56" indent="-228596" algn="l" defTabSz="91438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48" indent="-228596" algn="l" defTabSz="91438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40" indent="-228596" algn="l" defTabSz="91438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32" indent="-228596" algn="l" defTabSz="91438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2" algn="l" defTabSz="914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4" algn="l" defTabSz="914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76" algn="l" defTabSz="914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68" algn="l" defTabSz="914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60" algn="l" defTabSz="914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52" algn="l" defTabSz="914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44" algn="l" defTabSz="914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36" algn="l" defTabSz="914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Analysis of </a:t>
            </a:r>
            <a:r>
              <a:rPr lang="en-US" dirty="0" smtClean="0"/>
              <a:t>Chaos in </a:t>
            </a:r>
            <a:r>
              <a:rPr lang="en-US" dirty="0" err="1" smtClean="0"/>
              <a:t>Lagrangian</a:t>
            </a:r>
            <a:r>
              <a:rPr lang="en-US" dirty="0" smtClean="0"/>
              <a:t> Systems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Jessie Wu</a:t>
            </a:r>
          </a:p>
          <a:p>
            <a:r>
              <a:rPr lang="en-US" sz="1800" dirty="0" err="1" smtClean="0"/>
              <a:t>Ph</a:t>
            </a:r>
            <a:r>
              <a:rPr lang="en-US" sz="1800" dirty="0" smtClean="0"/>
              <a:t> 235</a:t>
            </a:r>
          </a:p>
          <a:p>
            <a:r>
              <a:rPr lang="en-US" sz="1800" dirty="0" smtClean="0"/>
              <a:t>Spring 2017</a:t>
            </a:r>
          </a:p>
        </p:txBody>
      </p:sp>
    </p:spTree>
    <p:extLst>
      <p:ext uri="{BB962C8B-B14F-4D97-AF65-F5344CB8AC3E}">
        <p14:creationId xmlns:p14="http://schemas.microsoft.com/office/powerpoint/2010/main" val="187175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92024"/>
            <a:ext cx="11430000" cy="685800"/>
          </a:xfrm>
        </p:spPr>
        <p:txBody>
          <a:bodyPr>
            <a:normAutofit/>
          </a:bodyPr>
          <a:lstStyle/>
          <a:p>
            <a:r>
              <a:rPr lang="en-US" dirty="0" smtClean="0"/>
              <a:t>Checking for Error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1000" y="1004065"/>
            <a:ext cx="11430000" cy="5420829"/>
          </a:xfrm>
        </p:spPr>
        <p:txBody>
          <a:bodyPr/>
          <a:lstStyle/>
          <a:p>
            <a:pPr marL="0" indent="0">
              <a:buClr>
                <a:srgbClr val="264D82"/>
              </a:buClr>
              <a:buNone/>
            </a:pP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817669" y="1066391"/>
                <a:ext cx="255666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200" i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3200" i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3200" i="0">
                          <a:latin typeface="Cambria Math" panose="02040503050406030204" pitchFamily="18" charset="0"/>
                        </a:rPr>
                        <m:t>)≈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3200" i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669" y="1066391"/>
                <a:ext cx="2556662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114500"/>
            <a:ext cx="9601200" cy="33888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441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89697"/>
            <a:ext cx="11430000" cy="685800"/>
          </a:xfrm>
        </p:spPr>
        <p:txBody>
          <a:bodyPr>
            <a:normAutofit/>
          </a:bodyPr>
          <a:lstStyle/>
          <a:p>
            <a:r>
              <a:rPr lang="en-US" dirty="0" smtClean="0"/>
              <a:t>Solution Process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1000" y="1004065"/>
            <a:ext cx="11430000" cy="5420829"/>
          </a:xfrm>
        </p:spPr>
        <p:txBody>
          <a:bodyPr/>
          <a:lstStyle/>
          <a:p>
            <a:r>
              <a:rPr lang="en-US" dirty="0"/>
              <a:t>Determine Constants and </a:t>
            </a:r>
            <a:r>
              <a:rPr lang="en-US" dirty="0" err="1"/>
              <a:t>Langrangian</a:t>
            </a:r>
            <a:r>
              <a:rPr lang="en-US" dirty="0"/>
              <a:t> (Energy)</a:t>
            </a:r>
          </a:p>
          <a:p>
            <a:r>
              <a:rPr lang="en-US" dirty="0"/>
              <a:t>Take Derivatives to Find Equations of Motion</a:t>
            </a:r>
          </a:p>
          <a:p>
            <a:r>
              <a:rPr lang="en-US" dirty="0"/>
              <a:t>Run RK4 Algorithm to Determine Numerical Solution</a:t>
            </a:r>
          </a:p>
          <a:p>
            <a:r>
              <a:rPr lang="en-US" dirty="0" smtClean="0"/>
              <a:t>Convert from Angles to Coordinates</a:t>
            </a:r>
          </a:p>
          <a:p>
            <a:r>
              <a:rPr lang="en-US" dirty="0" smtClean="0"/>
              <a:t>Plot </a:t>
            </a:r>
            <a:r>
              <a:rPr lang="en-US" dirty="0"/>
              <a:t>and Animate Results</a:t>
            </a:r>
          </a:p>
          <a:p>
            <a:pPr>
              <a:buClr>
                <a:srgbClr val="264D82"/>
              </a:buClr>
              <a:buFont typeface="Wingdings" panose="05000000000000000000" pitchFamily="2" charset="2"/>
              <a:buChar char="§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7047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89697"/>
            <a:ext cx="11430000" cy="685800"/>
          </a:xfrm>
        </p:spPr>
        <p:txBody>
          <a:bodyPr>
            <a:normAutofit/>
          </a:bodyPr>
          <a:lstStyle/>
          <a:p>
            <a:r>
              <a:rPr lang="en-US" dirty="0" smtClean="0"/>
              <a:t>Solution Process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1000" y="1004065"/>
            <a:ext cx="11430000" cy="5420829"/>
          </a:xfrm>
        </p:spPr>
        <p:txBody>
          <a:bodyPr/>
          <a:lstStyle/>
          <a:p>
            <a:r>
              <a:rPr lang="en-US" b="1" dirty="0"/>
              <a:t>Determine Constants and </a:t>
            </a:r>
            <a:r>
              <a:rPr lang="en-US" b="1" dirty="0" err="1"/>
              <a:t>Langrangian</a:t>
            </a:r>
            <a:r>
              <a:rPr lang="en-US" b="1" dirty="0"/>
              <a:t> (Energy)</a:t>
            </a:r>
          </a:p>
          <a:p>
            <a:r>
              <a:rPr lang="en-US" dirty="0"/>
              <a:t>Take Derivatives to Find Equations of Motion</a:t>
            </a:r>
          </a:p>
          <a:p>
            <a:r>
              <a:rPr lang="en-US" dirty="0"/>
              <a:t>Run RK4 Algorithm to Determine Numerical Solution</a:t>
            </a:r>
          </a:p>
          <a:p>
            <a:r>
              <a:rPr lang="en-US" b="1" dirty="0" smtClean="0"/>
              <a:t>Convert from Angles to Coordinates</a:t>
            </a:r>
          </a:p>
          <a:p>
            <a:r>
              <a:rPr lang="en-US" dirty="0" smtClean="0"/>
              <a:t>Plot </a:t>
            </a:r>
            <a:r>
              <a:rPr lang="en-US" dirty="0"/>
              <a:t>and Animate Results</a:t>
            </a:r>
          </a:p>
          <a:p>
            <a:pPr>
              <a:buClr>
                <a:srgbClr val="264D82"/>
              </a:buClr>
              <a:buFont typeface="Wingdings" panose="05000000000000000000" pitchFamily="2" charset="2"/>
              <a:buChar char="§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3249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89697"/>
            <a:ext cx="11430000" cy="685800"/>
          </a:xfrm>
        </p:spPr>
        <p:txBody>
          <a:bodyPr>
            <a:normAutofit/>
          </a:bodyPr>
          <a:lstStyle/>
          <a:p>
            <a:r>
              <a:rPr lang="en-US" dirty="0" smtClean="0"/>
              <a:t>Additional Systems: Double Pendulum</a:t>
            </a:r>
            <a:endParaRPr lang="en-US" dirty="0"/>
          </a:p>
        </p:txBody>
      </p:sp>
      <p:pic>
        <p:nvPicPr>
          <p:cNvPr id="3" name="FE4E48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63824" y="1053591"/>
            <a:ext cx="6064352" cy="464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89697"/>
            <a:ext cx="11430000" cy="685800"/>
          </a:xfrm>
        </p:spPr>
        <p:txBody>
          <a:bodyPr>
            <a:normAutofit/>
          </a:bodyPr>
          <a:lstStyle/>
          <a:p>
            <a:r>
              <a:rPr lang="en-US" dirty="0" smtClean="0"/>
              <a:t>Additional Systems: Spring Pendulum</a:t>
            </a:r>
            <a:endParaRPr lang="en-US" dirty="0"/>
          </a:p>
        </p:txBody>
      </p:sp>
      <p:pic>
        <p:nvPicPr>
          <p:cNvPr id="6" name="B8CE03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70301" y="1304316"/>
            <a:ext cx="5651398" cy="432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4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89697"/>
            <a:ext cx="11430000" cy="685800"/>
          </a:xfrm>
        </p:spPr>
        <p:txBody>
          <a:bodyPr>
            <a:normAutofit/>
          </a:bodyPr>
          <a:lstStyle/>
          <a:p>
            <a:r>
              <a:rPr lang="en-US" dirty="0" smtClean="0"/>
              <a:t>Additional Systems: Linked Triple Pendulum</a:t>
            </a:r>
            <a:endParaRPr lang="en-US" dirty="0"/>
          </a:p>
        </p:txBody>
      </p:sp>
      <p:pic>
        <p:nvPicPr>
          <p:cNvPr id="3" name="E00A1E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61903" y="1230569"/>
            <a:ext cx="5868194" cy="4490238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48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89697"/>
            <a:ext cx="11430000" cy="685800"/>
          </a:xfrm>
        </p:spPr>
        <p:txBody>
          <a:bodyPr>
            <a:normAutofit/>
          </a:bodyPr>
          <a:lstStyle/>
          <a:p>
            <a:r>
              <a:rPr lang="en-US" dirty="0" err="1" smtClean="0"/>
              <a:t>Lyapunov</a:t>
            </a:r>
            <a:r>
              <a:rPr lang="en-US" dirty="0" smtClean="0"/>
              <a:t> Exponent</a:t>
            </a:r>
            <a:r>
              <a:rPr lang="en-US" baseline="30000" dirty="0" smtClean="0"/>
              <a:t>1</a:t>
            </a:r>
            <a:endParaRPr lang="en-US" baseline="30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1000" y="6453186"/>
            <a:ext cx="11430000" cy="387795"/>
          </a:xfrm>
        </p:spPr>
        <p:txBody>
          <a:bodyPr>
            <a:normAutofit/>
          </a:bodyPr>
          <a:lstStyle/>
          <a:p>
            <a:pPr marL="0" indent="0">
              <a:buClr>
                <a:srgbClr val="264D82"/>
              </a:buClr>
              <a:buNone/>
            </a:pPr>
            <a:r>
              <a:rPr lang="en-US" sz="1500" dirty="0" smtClean="0"/>
              <a:t>(1) Determining </a:t>
            </a:r>
            <a:r>
              <a:rPr lang="en-US" sz="1500" dirty="0" err="1" smtClean="0"/>
              <a:t>Lyapunov</a:t>
            </a:r>
            <a:r>
              <a:rPr lang="en-US" sz="1500" dirty="0" smtClean="0"/>
              <a:t> Exponents From a Time Series. Alan Wolf, Jack B. Swift, Harry L. Swinney, John A. </a:t>
            </a:r>
            <a:r>
              <a:rPr lang="en-US" sz="1500" dirty="0" err="1" smtClean="0"/>
              <a:t>Vastano</a:t>
            </a:r>
            <a:r>
              <a:rPr lang="en-US" sz="1500" dirty="0" smtClean="0"/>
              <a:t>. </a:t>
            </a:r>
            <a:r>
              <a:rPr lang="en-US" sz="1500" dirty="0" err="1" smtClean="0"/>
              <a:t>Physica</a:t>
            </a:r>
            <a:r>
              <a:rPr lang="en-US" sz="1500" dirty="0" smtClean="0"/>
              <a:t> 16D, p.285-317 (1985).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944948"/>
              </p:ext>
            </p:extLst>
          </p:nvPr>
        </p:nvGraphicFramePr>
        <p:xfrm>
          <a:off x="6661217" y="2109913"/>
          <a:ext cx="4680429" cy="265381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554109"/>
                <a:gridCol w="1126320"/>
              </a:tblGrid>
              <a:tr h="530763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>
                          <a:solidFill>
                            <a:srgbClr val="FFFFFF"/>
                          </a:solidFill>
                        </a:rPr>
                        <a:t>Lyapunov</a:t>
                      </a:r>
                      <a:r>
                        <a:rPr lang="en-US" sz="2400" b="1" dirty="0" smtClean="0">
                          <a:solidFill>
                            <a:srgbClr val="FFFFFF"/>
                          </a:solidFill>
                        </a:rPr>
                        <a:t> Exponent</a:t>
                      </a:r>
                      <a:endParaRPr lang="en-US" sz="2400" b="1" baseline="30000" dirty="0" smtClean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solidFill>
                      <a:srgbClr val="264D8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  <a:tr h="53076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Triple Pendulum</a:t>
                      </a:r>
                      <a:endParaRPr lang="en-US" sz="2400" baseline="30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3.06</a:t>
                      </a:r>
                      <a:endParaRPr lang="en-US" sz="2400" dirty="0"/>
                    </a:p>
                  </a:txBody>
                  <a:tcPr anchor="ctr"/>
                </a:tc>
              </a:tr>
              <a:tr h="53076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Double Pendulum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3.65</a:t>
                      </a:r>
                      <a:endParaRPr lang="en-US" sz="2400" dirty="0"/>
                    </a:p>
                  </a:txBody>
                  <a:tcPr anchor="ctr"/>
                </a:tc>
              </a:tr>
              <a:tr h="53076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Triple Pendulum, Linked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3.49</a:t>
                      </a:r>
                      <a:endParaRPr lang="en-US" sz="2400" dirty="0"/>
                    </a:p>
                  </a:txBody>
                  <a:tcPr anchor="ctr"/>
                </a:tc>
              </a:tr>
              <a:tr h="53076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Spring Pendulum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0.27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Content Placeholder 3"/>
          <p:cNvSpPr txBox="1">
            <a:spLocks/>
          </p:cNvSpPr>
          <p:nvPr/>
        </p:nvSpPr>
        <p:spPr>
          <a:xfrm>
            <a:off x="533400" y="1159473"/>
            <a:ext cx="6108290" cy="5420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6" indent="-228596" algn="l" defTabSz="914384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64D8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8" indent="-228596" algn="l" defTabSz="914384" rtl="0" eaLnBrk="1" latinLnBrk="0" hangingPunct="1">
              <a:lnSpc>
                <a:spcPct val="90000"/>
              </a:lnSpc>
              <a:spcBef>
                <a:spcPts val="501"/>
              </a:spcBef>
              <a:buClrTx/>
              <a:buFont typeface="Garamond" panose="02020404030301010803" pitchFamily="18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0" indent="-228596" algn="l" defTabSz="914384" rtl="0" eaLnBrk="1" latinLnBrk="0" hangingPunct="1">
              <a:lnSpc>
                <a:spcPct val="90000"/>
              </a:lnSpc>
              <a:spcBef>
                <a:spcPts val="501"/>
              </a:spcBef>
              <a:buClr>
                <a:srgbClr val="264D8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72" indent="-228596" algn="l" defTabSz="914384" rtl="0" eaLnBrk="1" latinLnBrk="0" hangingPunct="1">
              <a:lnSpc>
                <a:spcPct val="90000"/>
              </a:lnSpc>
              <a:spcBef>
                <a:spcPts val="501"/>
              </a:spcBef>
              <a:buClr>
                <a:srgbClr val="264D8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64" indent="-228596" algn="l" defTabSz="914384" rtl="0" eaLnBrk="1" latinLnBrk="0" hangingPunct="1">
              <a:lnSpc>
                <a:spcPct val="90000"/>
              </a:lnSpc>
              <a:spcBef>
                <a:spcPts val="501"/>
              </a:spcBef>
              <a:buClr>
                <a:srgbClr val="264D8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56" indent="-228596" algn="l" defTabSz="914384" rtl="0" eaLnBrk="1" latinLnBrk="0" hangingPunct="1">
              <a:lnSpc>
                <a:spcPct val="90000"/>
              </a:lnSpc>
              <a:spcBef>
                <a:spcPts val="501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48" indent="-228596" algn="l" defTabSz="914384" rtl="0" eaLnBrk="1" latinLnBrk="0" hangingPunct="1">
              <a:lnSpc>
                <a:spcPct val="90000"/>
              </a:lnSpc>
              <a:spcBef>
                <a:spcPts val="501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40" indent="-228596" algn="l" defTabSz="914384" rtl="0" eaLnBrk="1" latinLnBrk="0" hangingPunct="1">
              <a:lnSpc>
                <a:spcPct val="90000"/>
              </a:lnSpc>
              <a:spcBef>
                <a:spcPts val="501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32" indent="-228596" algn="l" defTabSz="914384" rtl="0" eaLnBrk="1" latinLnBrk="0" hangingPunct="1">
              <a:lnSpc>
                <a:spcPct val="90000"/>
              </a:lnSpc>
              <a:spcBef>
                <a:spcPts val="501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Characterizes rate of separation of infinitesimally close trajectories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smtClean="0"/>
          </a:p>
          <a:p>
            <a:r>
              <a:rPr lang="en-US" smtClean="0"/>
              <a:t>Diagnostic for chaotic systems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7219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86927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88023"/>
            <a:ext cx="5715000" cy="5420829"/>
          </a:xfrm>
        </p:spPr>
        <p:txBody>
          <a:bodyPr/>
          <a:lstStyle/>
          <a:p>
            <a:r>
              <a:rPr lang="en-US" dirty="0" smtClean="0"/>
              <a:t>Behavior of deterministic systems that are highly sensitive to initial conditions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Double Pendulums are a classic example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B4E28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05716" y="1304311"/>
            <a:ext cx="5244895" cy="40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1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89697"/>
            <a:ext cx="11430000" cy="685800"/>
          </a:xfrm>
        </p:spPr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88023"/>
            <a:ext cx="5715000" cy="5420829"/>
          </a:xfrm>
        </p:spPr>
        <p:txBody>
          <a:bodyPr/>
          <a:lstStyle/>
          <a:p>
            <a:r>
              <a:rPr lang="en-US" dirty="0" smtClean="0"/>
              <a:t>Characterize the dynamics of this specific triple pendulum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239000" y="1299610"/>
            <a:ext cx="4572000" cy="3438985"/>
            <a:chOff x="6399873" y="1465462"/>
            <a:chExt cx="4572000" cy="3438985"/>
          </a:xfrm>
        </p:grpSpPr>
        <p:sp>
          <p:nvSpPr>
            <p:cNvPr id="6" name="Rectangle 5"/>
            <p:cNvSpPr/>
            <p:nvPr/>
          </p:nvSpPr>
          <p:spPr>
            <a:xfrm>
              <a:off x="6399873" y="3004763"/>
              <a:ext cx="45720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 rot="6363139">
              <a:off x="5844486" y="2242702"/>
              <a:ext cx="1828800" cy="274320"/>
            </a:xfrm>
            <a:prstGeom prst="rect">
              <a:avLst/>
            </a:prstGeom>
            <a:solidFill>
              <a:srgbClr val="6A97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rot="18339414">
              <a:off x="9364491" y="3852887"/>
              <a:ext cx="1828800" cy="274320"/>
            </a:xfrm>
            <a:prstGeom prst="rect">
              <a:avLst/>
            </a:prstGeom>
            <a:solidFill>
              <a:srgbClr val="6A97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0720413" y="3119063"/>
              <a:ext cx="228600" cy="2286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8572627" y="3119063"/>
              <a:ext cx="228600" cy="2286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24841" y="3119063"/>
              <a:ext cx="228600" cy="2286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737434"/>
              </p:ext>
            </p:extLst>
          </p:nvPr>
        </p:nvGraphicFramePr>
        <p:xfrm>
          <a:off x="8062178" y="4740803"/>
          <a:ext cx="2925645" cy="1371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81721"/>
                <a:gridCol w="943924"/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Gravity, m/s</a:t>
                      </a:r>
                      <a:r>
                        <a:rPr lang="en-US" sz="2400" baseline="30000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9.8</a:t>
                      </a:r>
                      <a:endParaRPr lang="en-US" sz="2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Length, m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0.4</a:t>
                      </a:r>
                      <a:endParaRPr lang="en-US" sz="2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Mass, kg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1.0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1674394" y="2374118"/>
                <a:ext cx="3128212" cy="290015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𝑇𝐾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32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US" sz="32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2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3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𝑅𝐾</m:t>
                      </m:r>
                      <m:sSub>
                        <m:sSubPr>
                          <m:ctrlPr>
                            <a:rPr lang="en-US" sz="32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32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US" sz="32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32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3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sz="32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𝑔</m:t>
                      </m:r>
                      <m:sSub>
                        <m:sSubPr>
                          <m:ctrlPr>
                            <a:rPr lang="en-US" sz="32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394" y="2374118"/>
                <a:ext cx="3128212" cy="290015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856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89697"/>
            <a:ext cx="11430000" cy="685800"/>
          </a:xfrm>
        </p:spPr>
        <p:txBody>
          <a:bodyPr>
            <a:normAutofit/>
          </a:bodyPr>
          <a:lstStyle/>
          <a:p>
            <a:r>
              <a:rPr lang="en-US" dirty="0" err="1" smtClean="0"/>
              <a:t>Lagrangian</a:t>
            </a:r>
            <a:r>
              <a:rPr lang="en-US" dirty="0" smtClean="0"/>
              <a:t> Method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0" y="1032268"/>
            <a:ext cx="5715000" cy="5420829"/>
          </a:xfrm>
        </p:spPr>
        <p:txBody>
          <a:bodyPr/>
          <a:lstStyle/>
          <a:p>
            <a:pPr>
              <a:buClr>
                <a:srgbClr val="264D82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Case Study: Pendulum Spring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81000" y="1400304"/>
                <a:ext cx="5526550" cy="40538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solidFill>
                    <a:srgbClr val="00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4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≡</m:t>
                      </m:r>
                      <m:r>
                        <a:rPr lang="en-US" sz="4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4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4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4800" b="0" dirty="0" smtClean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algn="ctr"/>
                <a:endParaRPr lang="en-US" sz="4800" dirty="0" smtClean="0">
                  <a:solidFill>
                    <a:srgbClr val="00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4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4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4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4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sz="4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acc>
                                <m:accPr>
                                  <m:chr m:val="̇"/>
                                  <m:ctrlPr>
                                    <a:rPr lang="en-US" sz="4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den>
                          </m:f>
                        </m:e>
                      </m:d>
                      <m:r>
                        <a:rPr lang="en-US" sz="4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4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400304"/>
                <a:ext cx="5526550" cy="405387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374" y="2031181"/>
            <a:ext cx="3538252" cy="34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2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89697"/>
            <a:ext cx="11430000" cy="685800"/>
          </a:xfrm>
        </p:spPr>
        <p:txBody>
          <a:bodyPr>
            <a:normAutofit/>
          </a:bodyPr>
          <a:lstStyle/>
          <a:p>
            <a:r>
              <a:rPr lang="en-US" dirty="0" err="1" smtClean="0"/>
              <a:t>Lagrangian</a:t>
            </a:r>
            <a:r>
              <a:rPr lang="en-US" dirty="0" smtClean="0"/>
              <a:t>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988023"/>
                <a:ext cx="6096000" cy="177728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𝑚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𝑉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−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𝑚𝑔</m:t>
                      </m:r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𝑙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func>
                        <m:func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88023"/>
                <a:ext cx="6096000" cy="177728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0" y="5231205"/>
                <a:ext cx="6096000" cy="112453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𝑙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𝑚𝑔𝑐𝑜𝑠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𝑘𝑥</m:t>
                      </m:r>
                    </m:oMath>
                  </m:oMathPara>
                </a14:m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𝑙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acc>
                        <m:accPr>
                          <m:chr m:val="̈"/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+2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𝑚</m:t>
                      </m:r>
                      <m:acc>
                        <m:accPr>
                          <m:chr m:val="̇"/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acc>
                        <m:accPr>
                          <m:chr m:val="̇"/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=−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𝑚𝑔𝑠𝑖𝑛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31205"/>
                <a:ext cx="6096000" cy="112453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own Arrow 8"/>
          <p:cNvSpPr/>
          <p:nvPr/>
        </p:nvSpPr>
        <p:spPr>
          <a:xfrm>
            <a:off x="2245750" y="2551472"/>
            <a:ext cx="1604501" cy="24970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 dirty="0" smtClean="0"/>
              <a:t>Take Derivatives</a:t>
            </a:r>
            <a:endParaRPr lang="en-US" sz="24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9122" y="1986937"/>
            <a:ext cx="3538252" cy="34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87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89697"/>
            <a:ext cx="11430000" cy="685800"/>
          </a:xfrm>
        </p:spPr>
        <p:txBody>
          <a:bodyPr>
            <a:normAutofit/>
          </a:bodyPr>
          <a:lstStyle/>
          <a:p>
            <a:r>
              <a:rPr lang="en-US" dirty="0" err="1" smtClean="0"/>
              <a:t>Runge</a:t>
            </a:r>
            <a:r>
              <a:rPr lang="en-US" dirty="0" smtClean="0"/>
              <a:t> </a:t>
            </a:r>
            <a:r>
              <a:rPr lang="en-US" dirty="0" err="1" smtClean="0"/>
              <a:t>Kutta</a:t>
            </a:r>
            <a:r>
              <a:rPr lang="en-US" dirty="0" smtClean="0"/>
              <a:t> 4</a:t>
            </a:r>
            <a:r>
              <a:rPr lang="en-US" baseline="30000" dirty="0" smtClean="0"/>
              <a:t>th</a:t>
            </a:r>
            <a:r>
              <a:rPr lang="en-US" dirty="0" smtClean="0"/>
              <a:t> Order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976" y="988023"/>
            <a:ext cx="11430000" cy="5420829"/>
          </a:xfrm>
        </p:spPr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048000" y="1067657"/>
                <a:ext cx="6096000" cy="173816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067657"/>
                <a:ext cx="6096000" cy="173816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000859" y="4623626"/>
                <a:ext cx="6096000" cy="164064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859" y="4623626"/>
                <a:ext cx="6096000" cy="164064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923962" y="4651133"/>
                <a:ext cx="5975885" cy="158562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962" y="4651133"/>
                <a:ext cx="5975885" cy="158562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 rot="5400000">
            <a:off x="4881714" y="2996041"/>
            <a:ext cx="2782524" cy="9438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200" b="1" dirty="0" smtClean="0">
                <a:solidFill>
                  <a:srgbClr val="000000"/>
                </a:solidFill>
              </a:rPr>
              <a:t>. . .</a:t>
            </a:r>
            <a:endParaRPr lang="en-US" sz="52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87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92024"/>
            <a:ext cx="11430000" cy="685800"/>
          </a:xfrm>
        </p:spPr>
        <p:txBody>
          <a:bodyPr>
            <a:normAutofit/>
          </a:bodyPr>
          <a:lstStyle/>
          <a:p>
            <a:r>
              <a:rPr lang="en-US" dirty="0" smtClean="0"/>
              <a:t>Animation and Plot</a:t>
            </a:r>
            <a:endParaRPr lang="en-US" dirty="0"/>
          </a:p>
        </p:txBody>
      </p:sp>
      <p:pic>
        <p:nvPicPr>
          <p:cNvPr id="5" name="F144F9C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45989" y="1179870"/>
            <a:ext cx="5900022" cy="4514582"/>
          </a:xfrm>
        </p:spPr>
      </p:pic>
    </p:spTree>
    <p:extLst>
      <p:ext uri="{BB962C8B-B14F-4D97-AF65-F5344CB8AC3E}">
        <p14:creationId xmlns:p14="http://schemas.microsoft.com/office/powerpoint/2010/main" val="216741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92024"/>
            <a:ext cx="11430000" cy="685800"/>
          </a:xfrm>
        </p:spPr>
        <p:txBody>
          <a:bodyPr>
            <a:normAutofit/>
          </a:bodyPr>
          <a:lstStyle/>
          <a:p>
            <a:r>
              <a:rPr lang="en-US" dirty="0" smtClean="0"/>
              <a:t>Animation and Plot</a:t>
            </a:r>
            <a:endParaRPr lang="en-US" dirty="0"/>
          </a:p>
        </p:txBody>
      </p:sp>
      <p:pic>
        <p:nvPicPr>
          <p:cNvPr id="6" name="3A08B3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00092" y="1127329"/>
            <a:ext cx="5791816" cy="443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59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684" y="1420434"/>
            <a:ext cx="6126633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92024"/>
            <a:ext cx="11430000" cy="685800"/>
          </a:xfrm>
        </p:spPr>
        <p:txBody>
          <a:bodyPr>
            <a:normAutofit/>
          </a:bodyPr>
          <a:lstStyle/>
          <a:p>
            <a:r>
              <a:rPr lang="en-US" dirty="0" smtClean="0"/>
              <a:t>Animation and Plot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104968" y="1130662"/>
            <a:ext cx="3982064" cy="4460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Energy Over Time (Joules)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104968" y="5836740"/>
            <a:ext cx="3982064" cy="446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Max Difference: 3.5e-05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54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64D8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4985</TotalTime>
  <Words>300</Words>
  <Application>Microsoft Office PowerPoint</Application>
  <PresentationFormat>Widescreen</PresentationFormat>
  <Paragraphs>97</Paragraphs>
  <Slides>17</Slides>
  <Notes>16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Cambria Math</vt:lpstr>
      <vt:lpstr>Garamond</vt:lpstr>
      <vt:lpstr>Times New Roman</vt:lpstr>
      <vt:lpstr>Wingdings</vt:lpstr>
      <vt:lpstr>Office Theme</vt:lpstr>
      <vt:lpstr>Numerical Analysis of Chaos in Lagrangian Systems</vt:lpstr>
      <vt:lpstr>Chaos</vt:lpstr>
      <vt:lpstr>Problem Statement</vt:lpstr>
      <vt:lpstr>Lagrangian Method</vt:lpstr>
      <vt:lpstr>Lagrangian Method</vt:lpstr>
      <vt:lpstr>Runge Kutta 4th Order Algorithm</vt:lpstr>
      <vt:lpstr>Animation and Plot</vt:lpstr>
      <vt:lpstr>Animation and Plot</vt:lpstr>
      <vt:lpstr>Animation and Plot</vt:lpstr>
      <vt:lpstr>Checking for Error</vt:lpstr>
      <vt:lpstr>Solution Process</vt:lpstr>
      <vt:lpstr>Solution Process</vt:lpstr>
      <vt:lpstr>Additional Systems: Double Pendulum</vt:lpstr>
      <vt:lpstr>Additional Systems: Spring Pendulum</vt:lpstr>
      <vt:lpstr>Additional Systems: Linked Triple Pendulum</vt:lpstr>
      <vt:lpstr>Lyapunov Exponent1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brooks5</dc:creator>
  <cp:lastModifiedBy>Jessie</cp:lastModifiedBy>
  <cp:revision>90</cp:revision>
  <cp:lastPrinted>2016-11-07T01:00:32Z</cp:lastPrinted>
  <dcterms:created xsi:type="dcterms:W3CDTF">2016-11-06T20:26:29Z</dcterms:created>
  <dcterms:modified xsi:type="dcterms:W3CDTF">2017-05-08T18:12:37Z</dcterms:modified>
</cp:coreProperties>
</file>